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874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RASOI CAPITAL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960120"/>
            <a:ext cx="603504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894" b="1" i="0">
                <a:solidFill>
                  <a:srgbClr val="0F172A"/>
                </a:solidFill>
                <a:latin typeface="Calibri"/>
              </a:rPr>
              <a:t>India feeds</a:t>
            </a:r>
          </a:p>
          <a:p>
            <a:r>
              <a:rPr sz="3894" b="1" i="0">
                <a:solidFill>
                  <a:srgbClr val="0F172A"/>
                </a:solidFill>
                <a:latin typeface="Calibri"/>
              </a:rPr>
              <a:t>the world.</a:t>
            </a:r>
          </a:p>
          <a:p>
            <a:r>
              <a:rPr sz="3894" b="1" i="0">
                <a:solidFill>
                  <a:srgbClr val="E8520A"/>
                </a:solidFill>
                <a:latin typeface="Calibri"/>
              </a:rPr>
              <a:t>Nobody funds</a:t>
            </a:r>
          </a:p>
          <a:p>
            <a:r>
              <a:rPr sz="3894" b="1" i="0">
                <a:solidFill>
                  <a:srgbClr val="E8520A"/>
                </a:solidFill>
                <a:latin typeface="Calibri"/>
              </a:rPr>
              <a:t>the kitchen.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383280"/>
            <a:ext cx="56692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0" i="0">
                <a:solidFill>
                  <a:srgbClr val="475569"/>
                </a:solidFill>
                <a:latin typeface="Calibri"/>
              </a:rPr>
              <a:t>The AI-first lending platform for India's ₹5.7 lakh crore</a:t>
            </a:r>
          </a:p>
          <a:p>
            <a:r>
              <a:rPr sz="1416" b="0" i="0">
                <a:solidFill>
                  <a:srgbClr val="475569"/>
                </a:solidFill>
                <a:latin typeface="Calibri"/>
              </a:rPr>
              <a:t>HORECA industry — on a live engine you can test today.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37960" y="1005840"/>
            <a:ext cx="2331720" cy="74980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537960" y="1005840"/>
            <a:ext cx="54864" cy="749808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729984" y="1088136"/>
            <a:ext cx="2103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26" b="1" i="0" spc="150">
                <a:solidFill>
                  <a:srgbClr val="94A3B8"/>
                </a:solidFill>
                <a:latin typeface="Calibri"/>
              </a:rPr>
              <a:t>RAISING</a:t>
            </a:r>
          </a:p>
          <a:p>
            <a:r>
              <a:rPr sz="1593" b="1" i="0">
                <a:solidFill>
                  <a:srgbClr val="0F172A"/>
                </a:solidFill>
                <a:latin typeface="Calibri"/>
              </a:rPr>
              <a:t>₹60 Cr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37960" y="1901952"/>
            <a:ext cx="2331720" cy="74980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537960" y="1901952"/>
            <a:ext cx="54864" cy="74980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729984" y="1984248"/>
            <a:ext cx="2103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26" b="1" i="0" spc="150">
                <a:solidFill>
                  <a:srgbClr val="94A3B8"/>
                </a:solidFill>
                <a:latin typeface="Calibri"/>
              </a:rPr>
              <a:t>INCLUDES</a:t>
            </a:r>
          </a:p>
          <a:p>
            <a:r>
              <a:rPr sz="1593" b="1" i="0">
                <a:solidFill>
                  <a:srgbClr val="0F172A"/>
                </a:solidFill>
                <a:latin typeface="Calibri"/>
              </a:rPr>
              <a:t>NBFC Licence + NOF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537960" y="2798064"/>
            <a:ext cx="2331720" cy="74980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537960" y="2798064"/>
            <a:ext cx="54864" cy="749808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729984" y="2880360"/>
            <a:ext cx="2103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26" b="1" i="0" spc="150">
                <a:solidFill>
                  <a:srgbClr val="94A3B8"/>
                </a:solidFill>
                <a:latin typeface="Calibri"/>
              </a:rPr>
              <a:t>PRODUCT STATUS</a:t>
            </a:r>
          </a:p>
          <a:p>
            <a:r>
              <a:rPr sz="1593" b="1" i="0">
                <a:solidFill>
                  <a:srgbClr val="0F172A"/>
                </a:solidFill>
                <a:latin typeface="Calibri"/>
              </a:rPr>
              <a:t>Live &amp; Demo-Ready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37960" y="3694176"/>
            <a:ext cx="2331720" cy="749808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537960" y="3694176"/>
            <a:ext cx="54864" cy="749808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729984" y="3776472"/>
            <a:ext cx="2103120" cy="6217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26" b="1" i="0" spc="150">
                <a:solidFill>
                  <a:srgbClr val="94A3B8"/>
                </a:solidFill>
                <a:latin typeface="Calibri"/>
              </a:rPr>
              <a:t>STAGE</a:t>
            </a:r>
          </a:p>
          <a:p>
            <a:r>
              <a:rPr sz="1593" b="1" i="0">
                <a:solidFill>
                  <a:srgbClr val="0F172A"/>
                </a:solidFill>
                <a:latin typeface="Calibri"/>
              </a:rPr>
              <a:t>Seed / Pre-Series 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94A3B8"/>
                </a:solidFill>
                <a:latin typeface="Calibri"/>
              </a:rPr>
              <a:t>Nexus AI  ·  Bengaluru  ·  Investor Presentation  ·  July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56032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PRODUCT · RISK MANAGEMENT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75488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32" b="1" i="0">
                <a:solidFill>
                  <a:srgbClr val="0F172A"/>
                </a:solidFill>
                <a:latin typeface="Calibri"/>
              </a:rPr>
              <a:t>A collections ladder a regulator would write.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078992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97" b="0" i="0">
                <a:solidFill>
                  <a:srgbClr val="475569"/>
                </a:solidFill>
                <a:latin typeface="Calibri"/>
              </a:rPr>
              <a:t>Board-ready Collection &amp; Recovery Policy — RBI Fair Practices Code, IBC-aligned, fully documented.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783080"/>
            <a:ext cx="1673352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783080"/>
            <a:ext cx="1673352" cy="82296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93776" y="1965960"/>
            <a:ext cx="1417320" cy="23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00">
                <a:solidFill>
                  <a:srgbClr val="15803D"/>
                </a:solidFill>
                <a:latin typeface="Calibri"/>
              </a:rPr>
              <a:t>BUCKET 0a</a:t>
            </a:r>
          </a:p>
          <a:p>
            <a:pPr>
              <a:spcBef>
                <a:spcPts val="300"/>
              </a:spcBef>
            </a:pPr>
            <a:r>
              <a:rPr sz="1534" b="1" i="0">
                <a:solidFill>
                  <a:srgbClr val="0F172A"/>
                </a:solidFill>
                <a:latin typeface="Calibri"/>
              </a:rPr>
              <a:t>Clean</a:t>
            </a:r>
          </a:p>
          <a:p>
            <a:pPr>
              <a:spcBef>
                <a:spcPts val="600"/>
              </a:spcBef>
            </a:pPr>
            <a:r>
              <a:rPr sz="1121" b="1" i="0">
                <a:solidFill>
                  <a:srgbClr val="0F172A"/>
                </a:solidFill>
                <a:latin typeface="Calibri"/>
              </a:rPr>
              <a:t>Zero misses</a:t>
            </a:r>
          </a:p>
          <a:p>
            <a:pPr>
              <a:spcBef>
                <a:spcPts val="600"/>
              </a:spcBef>
            </a:pPr>
            <a:r>
              <a:rPr sz="1038" b="0" i="0">
                <a:solidFill>
                  <a:srgbClr val="475569"/>
                </a:solidFill>
                <a:latin typeface="Calibri"/>
              </a:rPr>
              <a:t>Reward &amp; graduate — flexible EMI, cross-sell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03120" y="1783080"/>
            <a:ext cx="1673352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2103120" y="1783080"/>
            <a:ext cx="1673352" cy="82296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136" y="1965960"/>
            <a:ext cx="1417320" cy="23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00">
                <a:solidFill>
                  <a:srgbClr val="0F766E"/>
                </a:solidFill>
                <a:latin typeface="Calibri"/>
              </a:rPr>
              <a:t>BUCKET 0b</a:t>
            </a:r>
          </a:p>
          <a:p>
            <a:pPr>
              <a:spcBef>
                <a:spcPts val="300"/>
              </a:spcBef>
            </a:pPr>
            <a:r>
              <a:rPr sz="1534" b="1" i="0">
                <a:solidFill>
                  <a:srgbClr val="0F172A"/>
                </a:solidFill>
                <a:latin typeface="Calibri"/>
              </a:rPr>
              <a:t>Normal</a:t>
            </a:r>
          </a:p>
          <a:p>
            <a:pPr>
              <a:spcBef>
                <a:spcPts val="600"/>
              </a:spcBef>
            </a:pPr>
            <a:r>
              <a:rPr sz="1121" b="1" i="0">
                <a:solidFill>
                  <a:srgbClr val="0F172A"/>
                </a:solidFill>
                <a:latin typeface="Calibri"/>
              </a:rPr>
              <a:t>Weekly miss, monthly clean</a:t>
            </a:r>
          </a:p>
          <a:p>
            <a:pPr>
              <a:spcBef>
                <a:spcPts val="600"/>
              </a:spcBef>
            </a:pPr>
            <a:r>
              <a:rPr sz="1038" b="0" i="0">
                <a:solidFill>
                  <a:srgbClr val="475569"/>
                </a:solidFill>
                <a:latin typeface="Calibri"/>
              </a:rPr>
              <a:t>Nurture — understand skips, re-time SI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0479" y="1783080"/>
            <a:ext cx="1673352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840479" y="1783080"/>
            <a:ext cx="1673352" cy="82296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968495" y="1965960"/>
            <a:ext cx="1417320" cy="23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00">
                <a:solidFill>
                  <a:srgbClr val="B45309"/>
                </a:solidFill>
                <a:latin typeface="Calibri"/>
              </a:rPr>
              <a:t>BUCKET 1–2</a:t>
            </a:r>
          </a:p>
          <a:p>
            <a:pPr>
              <a:spcBef>
                <a:spcPts val="300"/>
              </a:spcBef>
            </a:pPr>
            <a:r>
              <a:rPr sz="1534" b="1" i="0">
                <a:solidFill>
                  <a:srgbClr val="0F172A"/>
                </a:solidFill>
                <a:latin typeface="Calibri"/>
              </a:rPr>
              <a:t>Special (early)</a:t>
            </a:r>
          </a:p>
          <a:p>
            <a:pPr>
              <a:spcBef>
                <a:spcPts val="600"/>
              </a:spcBef>
            </a:pPr>
            <a:r>
              <a:rPr sz="1121" b="1" i="0">
                <a:solidFill>
                  <a:srgbClr val="0F172A"/>
                </a:solidFill>
                <a:latin typeface="Calibri"/>
              </a:rPr>
              <a:t>1–60 DPD</a:t>
            </a:r>
          </a:p>
          <a:p>
            <a:pPr>
              <a:spcBef>
                <a:spcPts val="600"/>
              </a:spcBef>
            </a:pPr>
            <a:r>
              <a:rPr sz="1038" b="0" i="0">
                <a:solidFill>
                  <a:srgbClr val="475569"/>
                </a:solidFill>
                <a:latin typeface="Calibri"/>
              </a:rPr>
              <a:t>Soft resolve — calls, PTPs, restructure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77840" y="1783080"/>
            <a:ext cx="1673352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577840" y="1783080"/>
            <a:ext cx="1673352" cy="82296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705855" y="1965960"/>
            <a:ext cx="1417320" cy="23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00">
                <a:solidFill>
                  <a:srgbClr val="E8520A"/>
                </a:solidFill>
                <a:latin typeface="Calibri"/>
              </a:rPr>
              <a:t>BUCKET 3</a:t>
            </a:r>
          </a:p>
          <a:p>
            <a:pPr>
              <a:spcBef>
                <a:spcPts val="300"/>
              </a:spcBef>
            </a:pPr>
            <a:r>
              <a:rPr sz="1534" b="1" i="0">
                <a:solidFill>
                  <a:srgbClr val="0F172A"/>
                </a:solidFill>
                <a:latin typeface="Calibri"/>
              </a:rPr>
              <a:t>Special (late)</a:t>
            </a:r>
          </a:p>
          <a:p>
            <a:pPr>
              <a:spcBef>
                <a:spcPts val="600"/>
              </a:spcBef>
            </a:pPr>
            <a:r>
              <a:rPr sz="1121" b="1" i="0">
                <a:solidFill>
                  <a:srgbClr val="0F172A"/>
                </a:solidFill>
                <a:latin typeface="Calibri"/>
              </a:rPr>
              <a:t>61–90 DPD</a:t>
            </a:r>
          </a:p>
          <a:p>
            <a:pPr>
              <a:spcBef>
                <a:spcPts val="600"/>
              </a:spcBef>
            </a:pPr>
            <a:r>
              <a:rPr sz="1038" b="0" i="0">
                <a:solidFill>
                  <a:srgbClr val="475569"/>
                </a:solidFill>
                <a:latin typeface="Calibri"/>
              </a:rPr>
              <a:t>Prevent NPA — FSA visit, distributor loop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0" y="1783080"/>
            <a:ext cx="1673352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315200" y="1783080"/>
            <a:ext cx="1673352" cy="82296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443216" y="1965960"/>
            <a:ext cx="1417320" cy="23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00">
                <a:solidFill>
                  <a:srgbClr val="B91C1C"/>
                </a:solidFill>
                <a:latin typeface="Calibri"/>
              </a:rPr>
              <a:t>BUCKET 4</a:t>
            </a:r>
          </a:p>
          <a:p>
            <a:pPr>
              <a:spcBef>
                <a:spcPts val="300"/>
              </a:spcBef>
            </a:pPr>
            <a:r>
              <a:rPr sz="1534" b="1" i="0">
                <a:solidFill>
                  <a:srgbClr val="0F172A"/>
                </a:solidFill>
                <a:latin typeface="Calibri"/>
              </a:rPr>
              <a:t>NPA</a:t>
            </a:r>
          </a:p>
          <a:p>
            <a:pPr>
              <a:spcBef>
                <a:spcPts val="600"/>
              </a:spcBef>
            </a:pPr>
            <a:r>
              <a:rPr sz="1121" b="1" i="0">
                <a:solidFill>
                  <a:srgbClr val="0F172A"/>
                </a:solidFill>
                <a:latin typeface="Calibri"/>
              </a:rPr>
              <a:t>90+ DPD</a:t>
            </a:r>
          </a:p>
          <a:p>
            <a:pPr>
              <a:spcBef>
                <a:spcPts val="600"/>
              </a:spcBef>
            </a:pPr>
            <a:r>
              <a:rPr sz="1038" b="0" i="0">
                <a:solidFill>
                  <a:srgbClr val="475569"/>
                </a:solidFill>
                <a:latin typeface="Calibri"/>
              </a:rPr>
              <a:t>Settle &amp; close — legal last resort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" y="461772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1">
                <a:solidFill>
                  <a:srgbClr val="94A3B8"/>
                </a:solidFill>
                <a:latin typeface="Calibri"/>
              </a:rPr>
              <a:t>Escalation proportional to DPD — relationship first, recovery second. Dignity preserved throughout.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COMPETITION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77" b="1" i="0">
                <a:solidFill>
                  <a:srgbClr val="0F172A"/>
                </a:solidFill>
                <a:latin typeface="Calibri"/>
              </a:rPr>
              <a:t>Nobody underwrites a kitchen. Until now.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234440"/>
            <a:ext cx="8641080" cy="384048"/>
          </a:xfrm>
          <a:prstGeom prst="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289304"/>
            <a:ext cx="1920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331720" y="1289304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Oxyzo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92424" y="1289304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LendingKart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53128" y="1289304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FlexiLoans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13832" y="1289304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Indifi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74536" y="1289304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NeoGrowth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35240" y="1234440"/>
            <a:ext cx="1371600" cy="384048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35240" y="128930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2" b="1" i="0">
                <a:solidFill>
                  <a:srgbClr val="FFFFFF"/>
                </a:solidFill>
                <a:latin typeface="Calibri"/>
              </a:rPr>
              <a:t>RASOI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1618488"/>
            <a:ext cx="8641080" cy="402336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57200" y="1682496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HORECA-specific scoring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1720" y="168249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92424" y="168249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53128" y="168249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13832" y="168249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Partial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74536" y="168249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5240" y="1682496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✓ 6-factor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2084831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Field intelligence (FSA)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331720" y="2084831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92424" y="2084831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53128" y="2084831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13832" y="2084831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74536" y="2084831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35240" y="2084831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✓ Built-in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2423160"/>
            <a:ext cx="8641080" cy="402336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457200" y="2487168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Collection at source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1720" y="2487168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92424" y="2487168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453128" y="2487168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13832" y="2487168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74536" y="2487168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Weekly (POS)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635240" y="2487168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✓ Virtual account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7200" y="2889503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AI credit memo per loan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31720" y="2889503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92424" y="2889503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53128" y="2889503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13832" y="2889503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74536" y="2889503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35240" y="2889503"/>
            <a:ext cx="1371600" cy="23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 dirty="0">
                <a:solidFill>
                  <a:srgbClr val="15803D"/>
                </a:solidFill>
                <a:latin typeface="Calibri"/>
              </a:rPr>
              <a:t>✓ </a:t>
            </a:r>
            <a:r>
              <a:rPr sz="920" b="1" i="0" dirty="0" err="1">
                <a:solidFill>
                  <a:srgbClr val="15803D"/>
                </a:solidFill>
                <a:latin typeface="Calibri"/>
              </a:rPr>
              <a:t>Rasoi</a:t>
            </a:r>
            <a:r>
              <a:rPr sz="920" b="1" i="0" dirty="0">
                <a:solidFill>
                  <a:srgbClr val="15803D"/>
                </a:solidFill>
                <a:latin typeface="Calibri"/>
              </a:rPr>
              <a:t> </a:t>
            </a:r>
            <a:r>
              <a:rPr lang="en-IN" sz="920" b="1" i="0" dirty="0">
                <a:solidFill>
                  <a:srgbClr val="15803D"/>
                </a:solidFill>
                <a:latin typeface="Calibri"/>
              </a:rPr>
              <a:t>AI Engine</a:t>
            </a:r>
            <a:endParaRPr sz="920" b="1" i="0" dirty="0">
              <a:solidFill>
                <a:srgbClr val="15803D"/>
              </a:solidFill>
              <a:latin typeface="Calibri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5760" y="3227832"/>
            <a:ext cx="8641080" cy="402336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457200" y="3291839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Borrower-friendly bureau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331720" y="3291839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92424" y="3291839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453128" y="3291839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513832" y="3291839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74536" y="3291839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94A3B8"/>
                </a:solidFill>
                <a:latin typeface="Calibri"/>
              </a:rPr>
              <a:t>✗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635240" y="3291839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✓ Monthly-cum.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7200" y="3694176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Typical rate (SME)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331720" y="369417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12%+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92424" y="369417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18%+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453128" y="369417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19%+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513832" y="369417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Varies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574536" y="3694176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20%+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635240" y="3694176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18–27% risk-based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65760" y="4032504"/>
            <a:ext cx="8641080" cy="402336"/>
          </a:xfrm>
          <a:prstGeom prst="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TextBox 58"/>
          <p:cNvSpPr txBox="1"/>
          <p:nvPr/>
        </p:nvSpPr>
        <p:spPr>
          <a:xfrm>
            <a:off x="457200" y="4096512"/>
            <a:ext cx="187451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0F172A"/>
                </a:solidFill>
                <a:latin typeface="Calibri"/>
              </a:rPr>
              <a:t>Scale (context)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331720" y="4096512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₹11.8k Cr AUM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92424" y="4096512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5,000 params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453128" y="4096512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$313M raised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513832" y="4096512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$129M raised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574536" y="4096512"/>
            <a:ext cx="1060704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B45309"/>
                </a:solidFill>
                <a:latin typeface="Calibri"/>
              </a:rPr>
              <a:t>POS-led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7635240" y="4096512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20" b="1" i="0">
                <a:solidFill>
                  <a:srgbClr val="15803D"/>
                </a:solidFill>
                <a:latin typeface="Calibri"/>
              </a:rPr>
              <a:t>Live demo + policies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635240" y="1234440"/>
            <a:ext cx="1371600" cy="3200400"/>
          </a:xfrm>
          <a:prstGeom prst="rect">
            <a:avLst/>
          </a:prstGeom>
          <a:noFill/>
          <a:ln w="19050">
            <a:solidFill>
              <a:srgbClr val="E852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365760" y="4507992"/>
            <a:ext cx="8595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1">
                <a:solidFill>
                  <a:srgbClr val="94A3B8"/>
                </a:solidFill>
                <a:latin typeface="Calibri"/>
              </a:rPr>
              <a:t>Oxyzo FY26: ₹1,494 Cr revenue · 0.74% NPA — SME lending prints money at scale; none of it is HORECA-deep.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MOAT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60" b="1" i="0">
                <a:solidFill>
                  <a:srgbClr val="0F172A"/>
                </a:solidFill>
                <a:latin typeface="Calibri"/>
              </a:rPr>
              <a:t>Every loan we make, makes the next loan smarter.</a:t>
            </a:r>
          </a:p>
        </p:txBody>
      </p:sp>
      <p:sp>
        <p:nvSpPr>
          <p:cNvPr id="4" name="Oval 3"/>
          <p:cNvSpPr/>
          <p:nvPr/>
        </p:nvSpPr>
        <p:spPr>
          <a:xfrm>
            <a:off x="3977640" y="2423160"/>
            <a:ext cx="1005840" cy="1005840"/>
          </a:xfrm>
          <a:prstGeom prst="ellipse">
            <a:avLst/>
          </a:prstGeom>
          <a:solidFill>
            <a:srgbClr val="FFF4EC"/>
          </a:solidFill>
          <a:ln w="19050">
            <a:solidFill>
              <a:srgbClr val="E8520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977640" y="2670048"/>
            <a:ext cx="10058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68" b="1" i="0">
                <a:solidFill>
                  <a:srgbClr val="E8520A"/>
                </a:solidFill>
                <a:latin typeface="Calibri"/>
              </a:rPr>
              <a:t>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11880" y="1188720"/>
            <a:ext cx="2011680" cy="914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11880" y="1188720"/>
            <a:ext cx="54864" cy="914400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749040" y="1261872"/>
            <a:ext cx="1783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1 · Originate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0" y="1536192"/>
            <a:ext cx="1783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 dirty="0">
                <a:solidFill>
                  <a:srgbClr val="475569"/>
                </a:solidFill>
                <a:latin typeface="Calibri"/>
              </a:rPr>
              <a:t>FSA captures ambience, location, category — data no bureau sells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852160" y="2468880"/>
            <a:ext cx="2011680" cy="914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852160" y="2468880"/>
            <a:ext cx="54864" cy="91440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89320" y="2542032"/>
            <a:ext cx="1783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2 · Observe revenue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89320" y="2816352"/>
            <a:ext cx="1783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Every settlement flows through the account we control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11880" y="3840480"/>
            <a:ext cx="2011680" cy="914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611880" y="3840480"/>
            <a:ext cx="54864" cy="91440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749040" y="3913632"/>
            <a:ext cx="1783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3 · Label &amp; learn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49040" y="4187952"/>
            <a:ext cx="1783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Outcomes feed rl_training_data — RL model in production schema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97280" y="2468880"/>
            <a:ext cx="2011680" cy="914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097280" y="2468880"/>
            <a:ext cx="54864" cy="91440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234440" y="2542032"/>
            <a:ext cx="1783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4 · Underwrite sharper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2816352"/>
            <a:ext cx="1783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 dirty="0">
                <a:solidFill>
                  <a:srgbClr val="475569"/>
                </a:solidFill>
                <a:latin typeface="Calibri"/>
              </a:rPr>
              <a:t>Better approvals, lower NPA → cheaper debt capital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77" b="1" i="0">
                <a:solidFill>
                  <a:srgbClr val="0F172A"/>
                </a:solidFill>
                <a:latin typeface="Calibri"/>
              </a:rPr>
              <a:t>Unit economics of a single loan.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32688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0" i="0">
                <a:solidFill>
                  <a:srgbClr val="475569"/>
                </a:solidFill>
                <a:latin typeface="Calibri"/>
              </a:rPr>
              <a:t>Cycle-1 illustrative · Bucket C · ₹7L · 24 months · 19% p.a. + 2.5% PF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1869792"/>
            <a:ext cx="868680" cy="1879247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93192" y="1595472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15803D"/>
                </a:solidFill>
                <a:latin typeface="Calibri"/>
              </a:rPr>
              <a:t>+₹146,900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192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Interest
(24 mo)</a:t>
            </a:r>
          </a:p>
        </p:txBody>
      </p:sp>
      <p:sp>
        <p:nvSpPr>
          <p:cNvPr id="8" name="Rectangle 7"/>
          <p:cNvSpPr/>
          <p:nvPr/>
        </p:nvSpPr>
        <p:spPr>
          <a:xfrm>
            <a:off x="1673352" y="1645919"/>
            <a:ext cx="868680" cy="223872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563624" y="1371599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15803D"/>
                </a:solidFill>
                <a:latin typeface="Calibri"/>
              </a:rPr>
              <a:t>+₹17,500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63624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Processing
fee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43784" y="1645919"/>
            <a:ext cx="868680" cy="93898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734056" y="1371599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B91C1C"/>
                </a:solidFill>
                <a:latin typeface="Calibri"/>
              </a:rPr>
              <a:t>−₹73,400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34056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Cost of
debt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14216" y="2584904"/>
            <a:ext cx="868680" cy="447744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904488" y="2310584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B91C1C"/>
                </a:solidFill>
                <a:latin typeface="Calibri"/>
              </a:rPr>
              <a:t>−₹35,000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04488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Collection
+opex+FSA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84648" y="3032648"/>
            <a:ext cx="868680" cy="358195"/>
          </a:xfrm>
          <a:prstGeom prst="rect">
            <a:avLst/>
          </a:prstGeom>
          <a:solidFill>
            <a:srgbClr val="B9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074920" y="2758328"/>
            <a:ext cx="10972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B91C1C"/>
                </a:solidFill>
                <a:latin typeface="Calibri"/>
              </a:rPr>
              <a:t>−₹28,000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74920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Credit
loss (4%)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55080" y="3390844"/>
            <a:ext cx="868680" cy="358195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245352" y="3116524"/>
            <a:ext cx="1097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 dirty="0">
                <a:solidFill>
                  <a:srgbClr val="E8520A"/>
                </a:solidFill>
                <a:latin typeface="Calibri"/>
              </a:rPr>
              <a:t>+₹28,000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45352" y="3822191"/>
            <a:ext cx="10972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61" b="0" i="0">
                <a:solidFill>
                  <a:srgbClr val="475569"/>
                </a:solidFill>
                <a:latin typeface="Calibri"/>
              </a:rPr>
              <a:t>NET /
loan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0" y="1371600"/>
            <a:ext cx="1691640" cy="30175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452360" y="1508760"/>
            <a:ext cx="1463040" cy="283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26" b="1" i="0" spc="100">
                <a:solidFill>
                  <a:srgbClr val="E8520A"/>
                </a:solidFill>
                <a:latin typeface="Calibri"/>
              </a:rPr>
              <a:t>THE BORROWER COMPOUNDS</a:t>
            </a:r>
          </a:p>
          <a:p>
            <a:pPr>
              <a:spcBef>
                <a:spcPts val="700"/>
              </a:spcBef>
            </a:pPr>
            <a:r>
              <a:rPr sz="885" b="1" i="0" spc="100">
                <a:solidFill>
                  <a:srgbClr val="94A3B8"/>
                </a:solidFill>
                <a:latin typeface="Calibri"/>
              </a:rPr>
              <a:t>CYCLE 1</a:t>
            </a:r>
          </a:p>
          <a:p>
            <a:r>
              <a:rPr sz="1297" b="1" i="0">
                <a:solidFill>
                  <a:srgbClr val="0F172A"/>
                </a:solidFill>
                <a:latin typeface="Calibri"/>
              </a:rPr>
              <a:t>₹7L cap</a:t>
            </a:r>
          </a:p>
          <a:p>
            <a:r>
              <a:rPr sz="826" b="0" i="0">
                <a:solidFill>
                  <a:srgbClr val="475569"/>
                </a:solidFill>
                <a:latin typeface="Calibri"/>
              </a:rPr>
              <a:t>24 mo · prove-out</a:t>
            </a:r>
          </a:p>
          <a:p>
            <a:pPr>
              <a:spcBef>
                <a:spcPts val="700"/>
              </a:spcBef>
            </a:pPr>
            <a:r>
              <a:rPr sz="885" b="1" i="0" spc="100">
                <a:solidFill>
                  <a:srgbClr val="94A3B8"/>
                </a:solidFill>
                <a:latin typeface="Calibri"/>
              </a:rPr>
              <a:t>CYCLE 2</a:t>
            </a:r>
          </a:p>
          <a:p>
            <a:r>
              <a:rPr sz="1297" b="1" i="0">
                <a:solidFill>
                  <a:srgbClr val="0F172A"/>
                </a:solidFill>
                <a:latin typeface="Calibri"/>
              </a:rPr>
              <a:t>Uncapped</a:t>
            </a:r>
          </a:p>
          <a:p>
            <a:r>
              <a:rPr sz="826" b="0" i="0">
                <a:solidFill>
                  <a:srgbClr val="475569"/>
                </a:solidFill>
                <a:latin typeface="Calibri"/>
              </a:rPr>
              <a:t>known weekly history</a:t>
            </a:r>
          </a:p>
          <a:p>
            <a:pPr>
              <a:spcBef>
                <a:spcPts val="700"/>
              </a:spcBef>
            </a:pPr>
            <a:r>
              <a:rPr sz="885" b="1" i="0" spc="100">
                <a:solidFill>
                  <a:srgbClr val="94A3B8"/>
                </a:solidFill>
                <a:latin typeface="Calibri"/>
              </a:rPr>
              <a:t>CYCLE 3+</a:t>
            </a:r>
          </a:p>
          <a:p>
            <a:r>
              <a:rPr sz="1297" b="1" i="0">
                <a:solidFill>
                  <a:srgbClr val="0F172A"/>
                </a:solidFill>
                <a:latin typeface="Calibri"/>
              </a:rPr>
              <a:t>Uncapped</a:t>
            </a:r>
          </a:p>
          <a:p>
            <a:r>
              <a:rPr sz="826" b="0" i="0">
                <a:solidFill>
                  <a:srgbClr val="475569"/>
                </a:solidFill>
                <a:latin typeface="Calibri"/>
              </a:rPr>
              <a:t>rate discounts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65760" y="4434840"/>
            <a:ext cx="8641080" cy="384048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30352" y="4480560"/>
            <a:ext cx="8412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LTV compounds while CAC ≈ ₹0 on repeats — the FSA already knows the outlet.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REGULATORY STRATEGY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60" b="1" i="0">
                <a:solidFill>
                  <a:srgbClr val="0F172A"/>
                </a:solidFill>
                <a:latin typeface="Calibri"/>
              </a:rPr>
              <a:t>Two roads to the licence. Both fully costed.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32688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80" b="0" i="0">
                <a:solidFill>
                  <a:srgbClr val="475569"/>
                </a:solidFill>
                <a:latin typeface="Calibri"/>
              </a:rPr>
              <a:t>RBI mandates ₹10 Cr minimum Net Owned Fund either way (Sec 45-IA) — it anchors this raise.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417320"/>
            <a:ext cx="4069080" cy="30175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417320"/>
            <a:ext cx="4069080" cy="73152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48640" y="1600200"/>
            <a:ext cx="777240" cy="274320"/>
          </a:xfrm>
          <a:prstGeom prst="round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618488"/>
            <a:ext cx="7772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PATH 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19" y="160934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E8520A"/>
                </a:solidFill>
                <a:latin typeface="Calibri"/>
              </a:rPr>
              <a:t>4–7 months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38528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75" b="1" i="0">
                <a:solidFill>
                  <a:srgbClr val="0F172A"/>
                </a:solidFill>
                <a:latin typeface="Calibri"/>
              </a:rPr>
              <a:t>Acquire an existing NBFC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04288"/>
            <a:ext cx="3749039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Clean, dormant NBFC-ICC shell with valid CoR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RBI approval — 26%+ stake + fit-&amp;-proper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30-day notice, then infusion to ₹10 Cr+ NOF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Premium: ₹50L–1.5Cr by vintage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406908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15803D"/>
                </a:solidFill>
                <a:latin typeface="Calibri"/>
              </a:rPr>
              <a:t>✓ Faster to first disbursal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17720" y="1417320"/>
            <a:ext cx="4069080" cy="301752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617720" y="1417320"/>
            <a:ext cx="4069080" cy="73152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800600" y="1600200"/>
            <a:ext cx="777240" cy="274320"/>
          </a:xfrm>
          <a:prstGeom prst="round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800600" y="1618488"/>
            <a:ext cx="7772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PATH 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79" y="1609344"/>
            <a:ext cx="1371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766E"/>
                </a:solidFill>
                <a:latin typeface="Calibri"/>
              </a:rPr>
              <a:t>9–15 months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1938528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75" b="1" i="0">
                <a:solidFill>
                  <a:srgbClr val="0F172A"/>
                </a:solidFill>
                <a:latin typeface="Calibri"/>
              </a:rPr>
              <a:t>Apply for a fresh licence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00600" y="2304288"/>
            <a:ext cx="3749039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Incorporate, capitalise ₹10 Cr NOF ab initio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COSMOS application — 5-yr plan, fit-&amp;-proper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Clean diligence trail, no legacy book</a:t>
            </a:r>
          </a:p>
          <a:p>
            <a:pPr>
              <a:spcAft>
                <a:spcPts val="400"/>
              </a:spcAft>
            </a:pPr>
            <a:r>
              <a:rPr sz="1002" b="0" i="0">
                <a:solidFill>
                  <a:srgbClr val="475569"/>
                </a:solidFill>
                <a:latin typeface="Calibri"/>
              </a:rPr>
              <a:t>— Policy stack already application-grade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600" y="4069080"/>
            <a:ext cx="3749039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15803D"/>
                </a:solidFill>
                <a:latin typeface="Calibri"/>
              </a:rPr>
              <a:t>✓ Zero legacy risk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65760" y="4572000"/>
            <a:ext cx="8641080" cy="384048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30352" y="4617720"/>
            <a:ext cx="84124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172A"/>
                </a:solidFill>
                <a:latin typeface="Calibri"/>
              </a:rPr>
              <a:t>We pursue Path A as primary with Path B filed in parallel — the ₹10 Cr NOF is identical and ring-fenced either way.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EXECUTION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60" b="1" i="0">
                <a:solidFill>
                  <a:srgbClr val="0F172A"/>
                </a:solidFill>
                <a:latin typeface="Calibri"/>
              </a:rPr>
              <a:t>From licence to ₹560 Cr AUM in 24 months.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481328"/>
            <a:ext cx="8138160" cy="4572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261872" y="1371600"/>
            <a:ext cx="256032" cy="256032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65760" y="1810512"/>
            <a:ext cx="2066543" cy="2514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65760" y="1810512"/>
            <a:ext cx="2066543" cy="64008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02920" y="1938528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 spc="120">
                <a:solidFill>
                  <a:srgbClr val="E8520A"/>
                </a:solidFill>
                <a:latin typeface="Calibri"/>
              </a:rPr>
              <a:t>M0–6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2194560"/>
            <a:ext cx="1828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97" b="1" i="0">
                <a:solidFill>
                  <a:srgbClr val="0F172A"/>
                </a:solidFill>
                <a:latin typeface="Calibri"/>
              </a:rPr>
              <a:t>Licence &amp; pilot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542032"/>
            <a:ext cx="181051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NBFC acquisition / application filed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Bengaluru pilot: 1,000 loans, ₹50 Cr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FSA app live · RL data accumulating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3950208"/>
            <a:ext cx="1783080" cy="274320"/>
          </a:xfrm>
          <a:prstGeom prst="round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02920" y="3968496"/>
            <a:ext cx="178308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5" b="1" i="0">
                <a:solidFill>
                  <a:srgbClr val="E8520A"/>
                </a:solidFill>
                <a:latin typeface="Calibri"/>
              </a:rPr>
              <a:t>NPA &lt; 2.5%</a:t>
            </a:r>
          </a:p>
        </p:txBody>
      </p:sp>
      <p:sp>
        <p:nvSpPr>
          <p:cNvPr id="13" name="Oval 12"/>
          <p:cNvSpPr/>
          <p:nvPr/>
        </p:nvSpPr>
        <p:spPr>
          <a:xfrm>
            <a:off x="3438144" y="1371600"/>
            <a:ext cx="256032" cy="256032"/>
          </a:xfrm>
          <a:prstGeom prst="ellipse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2542032" y="1810512"/>
            <a:ext cx="2066543" cy="2514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542032" y="1810512"/>
            <a:ext cx="2066543" cy="64008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2679191" y="1938528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 spc="120">
                <a:solidFill>
                  <a:srgbClr val="B45309"/>
                </a:solidFill>
                <a:latin typeface="Calibri"/>
              </a:rPr>
              <a:t>M7–12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79191" y="2194560"/>
            <a:ext cx="1828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97" b="1" i="0">
                <a:solidFill>
                  <a:srgbClr val="0F172A"/>
                </a:solidFill>
                <a:latin typeface="Calibri"/>
              </a:rPr>
              <a:t>Prove the book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79191" y="2542032"/>
            <a:ext cx="181051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4 cities: BLR, HYD, CHN, PUN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3,000 loans · ₹150 Cr AUM (end Y1)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First debt line / co-lending signed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679191" y="3950208"/>
            <a:ext cx="1783080" cy="274320"/>
          </a:xfrm>
          <a:prstGeom prst="round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2679191" y="3968496"/>
            <a:ext cx="178308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5" b="1" i="0">
                <a:solidFill>
                  <a:srgbClr val="B45309"/>
                </a:solidFill>
                <a:latin typeface="Calibri"/>
              </a:rPr>
              <a:t>NPA &lt; 2% · 60% repeat</a:t>
            </a:r>
          </a:p>
        </p:txBody>
      </p:sp>
      <p:sp>
        <p:nvSpPr>
          <p:cNvPr id="21" name="Oval 20"/>
          <p:cNvSpPr/>
          <p:nvPr/>
        </p:nvSpPr>
        <p:spPr>
          <a:xfrm>
            <a:off x="5614416" y="1371600"/>
            <a:ext cx="256032" cy="256032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4718304" y="1810512"/>
            <a:ext cx="2066543" cy="2514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718304" y="1810512"/>
            <a:ext cx="2066543" cy="6400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855464" y="1938528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 spc="120">
                <a:solidFill>
                  <a:srgbClr val="0F766E"/>
                </a:solidFill>
                <a:latin typeface="Calibri"/>
              </a:rPr>
              <a:t>M13–18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55464" y="2194560"/>
            <a:ext cx="1828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97" b="1" i="0">
                <a:solidFill>
                  <a:srgbClr val="0F172A"/>
                </a:solidFill>
                <a:latin typeface="Calibri"/>
              </a:rPr>
              <a:t>Scale with leverage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55464" y="2542032"/>
            <a:ext cx="181051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RL model live in underwriting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8 cities · distributor 30% of originations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₹300 Cr AUM on 2× leverage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855464" y="3950208"/>
            <a:ext cx="1783080" cy="274320"/>
          </a:xfrm>
          <a:prstGeom prst="round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855464" y="3968496"/>
            <a:ext cx="178308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5" b="1" i="0">
                <a:solidFill>
                  <a:srgbClr val="0F766E"/>
                </a:solidFill>
                <a:latin typeface="Calibri"/>
              </a:rPr>
              <a:t>Opex/AUM &lt; 4%</a:t>
            </a:r>
          </a:p>
        </p:txBody>
      </p:sp>
      <p:sp>
        <p:nvSpPr>
          <p:cNvPr id="29" name="Oval 28"/>
          <p:cNvSpPr/>
          <p:nvPr/>
        </p:nvSpPr>
        <p:spPr>
          <a:xfrm>
            <a:off x="7790688" y="1371600"/>
            <a:ext cx="256032" cy="256032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6894576" y="1810512"/>
            <a:ext cx="2066543" cy="2514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6894576" y="1810512"/>
            <a:ext cx="2066543" cy="64008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031736" y="1938528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 spc="120">
                <a:solidFill>
                  <a:srgbClr val="15803D"/>
                </a:solidFill>
                <a:latin typeface="Calibri"/>
              </a:rPr>
              <a:t>M19–24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31736" y="2194560"/>
            <a:ext cx="1828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97" b="1" i="0">
                <a:solidFill>
                  <a:srgbClr val="0F172A"/>
                </a:solidFill>
                <a:latin typeface="Calibri"/>
              </a:rPr>
              <a:t>Series A position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31736" y="2542032"/>
            <a:ext cx="1810512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₹560 Cr AUM · 10,500+ active loans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AI-scored share &gt; 85% of book</a:t>
            </a:r>
          </a:p>
          <a:p>
            <a:pPr>
              <a:spcAft>
                <a:spcPts val="300"/>
              </a:spcAft>
            </a:pPr>
            <a:r>
              <a:rPr sz="896" b="0" i="0">
                <a:solidFill>
                  <a:srgbClr val="475569"/>
                </a:solidFill>
                <a:latin typeface="Calibri"/>
              </a:rPr>
              <a:t>· Co-lending with 2 banks/NBFCs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031736" y="3950208"/>
            <a:ext cx="1783080" cy="274320"/>
          </a:xfrm>
          <a:prstGeom prst="roundRect">
            <a:avLst/>
          </a:prstGeom>
          <a:solidFill>
            <a:srgbClr val="F8FA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7031736" y="3968496"/>
            <a:ext cx="178308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85" b="1" i="0">
                <a:solidFill>
                  <a:srgbClr val="15803D"/>
                </a:solidFill>
                <a:latin typeface="Calibri"/>
              </a:rPr>
              <a:t>Path to profitability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65760" y="4526280"/>
            <a:ext cx="85953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0" i="1">
                <a:solidFill>
                  <a:srgbClr val="94A3B8"/>
                </a:solidFill>
                <a:latin typeface="Calibri"/>
              </a:rPr>
              <a:t>Benchmark: Bajaj Finance disbursed ₹1,600 Cr in one quarter via AI scoring. Our 24-month target: 85% AI-scored — born-AI, not retrofitted.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THE TEAM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360" b="1" i="0">
                <a:solidFill>
                  <a:srgbClr val="0F172A"/>
                </a:solidFill>
                <a:latin typeface="Calibri"/>
              </a:rPr>
              <a:t>Serial entrepreneurs who've built, scaled, and exited.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5760" y="1325880"/>
            <a:ext cx="2788920" cy="169164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325880"/>
            <a:ext cx="64008" cy="169164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530352" y="1472184"/>
            <a:ext cx="384048" cy="384048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30352" y="1545336"/>
            <a:ext cx="384048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97" b="1" i="0">
                <a:solidFill>
                  <a:srgbClr val="FFFFFF"/>
                </a:solidFill>
                <a:latin typeface="Calibri"/>
              </a:rPr>
              <a:t>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444752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0F172A"/>
                </a:solidFill>
                <a:latin typeface="Calibri"/>
              </a:rPr>
              <a:t>Goverdhan M 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1691640"/>
            <a:ext cx="18288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>
                <a:solidFill>
                  <a:srgbClr val="94A3B8"/>
                </a:solidFill>
                <a:latin typeface="Calibri"/>
              </a:rPr>
              <a:t>Co-Founder &amp; CEO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1965960"/>
            <a:ext cx="248716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Co-founded Tipplr (acq. GoKhana, Jan 2026)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20+ yrs building &amp; exiting marketplaces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Product, technology &amp; fundraising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148840" y="1435607"/>
            <a:ext cx="914400" cy="219456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148840" y="1426464"/>
            <a:ext cx="914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67" b="1" i="0">
                <a:solidFill>
                  <a:srgbClr val="E8520A"/>
                </a:solidFill>
                <a:latin typeface="Calibri"/>
              </a:rPr>
              <a:t>TIPPLR EXIT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91840" y="1325880"/>
            <a:ext cx="2788920" cy="169164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291840" y="1325880"/>
            <a:ext cx="64008" cy="1691640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3456432" y="1472184"/>
            <a:ext cx="384048" cy="384048"/>
          </a:xfrm>
          <a:prstGeom prst="ellipse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456432" y="1545336"/>
            <a:ext cx="384048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97" b="1" i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31920" y="1444752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0F172A"/>
                </a:solidFill>
                <a:latin typeface="Calibri"/>
              </a:rPr>
              <a:t>Aparna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31920" y="1691640"/>
            <a:ext cx="18288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>
                <a:solidFill>
                  <a:srgbClr val="94A3B8"/>
                </a:solidFill>
                <a:latin typeface="Calibri"/>
              </a:rPr>
              <a:t>Co-Founder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456432" y="1965960"/>
            <a:ext cx="248716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Founder Director, India's 1st credit-advocacy co.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Works with regulators &amp; 60+ lenders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Author · Mint/Outlook columns · TV credit expert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74920" y="1435607"/>
            <a:ext cx="914400" cy="219456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74920" y="1426464"/>
            <a:ext cx="914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67" b="1" i="0">
                <a:solidFill>
                  <a:srgbClr val="6D28D9"/>
                </a:solidFill>
                <a:latin typeface="Calibri"/>
              </a:rPr>
              <a:t>CREDIT POLICY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217920" y="1325880"/>
            <a:ext cx="2788920" cy="169164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217920" y="1325880"/>
            <a:ext cx="64008" cy="1691640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6382512" y="1472184"/>
            <a:ext cx="384048" cy="384048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82512" y="1545336"/>
            <a:ext cx="384048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97" b="1" i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0" y="1444752"/>
            <a:ext cx="1828800" cy="2828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 dirty="0">
                <a:solidFill>
                  <a:srgbClr val="0F172A"/>
                </a:solidFill>
                <a:latin typeface="Calibri"/>
              </a:rPr>
              <a:t>Srinivas J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58000" y="1691640"/>
            <a:ext cx="18288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>
                <a:solidFill>
                  <a:srgbClr val="94A3B8"/>
                </a:solidFill>
                <a:latin typeface="Calibri"/>
              </a:rPr>
              <a:t>Co-Founder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82512" y="1965960"/>
            <a:ext cx="248716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Co-founded Tipplr; 20+ yrs IT, data &amp; AI/ML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Eng/Product across Retail, Banking, FoodTech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IICA-Certified Independent Director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001000" y="1435607"/>
            <a:ext cx="914400" cy="219456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001000" y="1426464"/>
            <a:ext cx="914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67" b="1" i="0">
                <a:solidFill>
                  <a:srgbClr val="0F766E"/>
                </a:solidFill>
                <a:latin typeface="Calibri"/>
              </a:rPr>
              <a:t>TIPPLR EXIT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828800" y="3154680"/>
            <a:ext cx="2788920" cy="169164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1828800" y="3154680"/>
            <a:ext cx="64008" cy="1691640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/>
          <p:cNvSpPr/>
          <p:nvPr/>
        </p:nvSpPr>
        <p:spPr>
          <a:xfrm>
            <a:off x="1993392" y="3300984"/>
            <a:ext cx="384048" cy="384048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993392" y="3374136"/>
            <a:ext cx="384048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97" b="1" i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68880" y="3273552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0F172A"/>
                </a:solidFill>
                <a:latin typeface="Calibri"/>
              </a:rPr>
              <a:t>Boi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68880" y="3520440"/>
            <a:ext cx="18288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>
                <a:solidFill>
                  <a:srgbClr val="94A3B8"/>
                </a:solidFill>
                <a:latin typeface="Calibri"/>
              </a:rPr>
              <a:t>Co-Founder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993392" y="3794760"/>
            <a:ext cx="248716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Founder, Petoo — 300+ HORECA outlets, NE India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IIM-B · 18+ yrs banking &amp; telecom (ICICI)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Credit &amp; prepaid products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611880" y="3264408"/>
            <a:ext cx="914400" cy="219456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3611880" y="3255264"/>
            <a:ext cx="914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67" b="1" i="0">
                <a:solidFill>
                  <a:srgbClr val="15803D"/>
                </a:solidFill>
                <a:latin typeface="Calibri"/>
              </a:rPr>
              <a:t>HORECA OPS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754880" y="3154680"/>
            <a:ext cx="2788920" cy="169164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4754880" y="3154680"/>
            <a:ext cx="64008" cy="1691640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4919472" y="3300984"/>
            <a:ext cx="384048" cy="384048"/>
          </a:xfrm>
          <a:prstGeom prst="ellipse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4919472" y="3374136"/>
            <a:ext cx="384048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97" b="1" i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394960" y="3273552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0F172A"/>
                </a:solidFill>
                <a:latin typeface="Calibri"/>
              </a:rPr>
              <a:t>Mathew Varkey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94960" y="3520440"/>
            <a:ext cx="182880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>
                <a:solidFill>
                  <a:srgbClr val="94A3B8"/>
                </a:solidFill>
                <a:latin typeface="Calibri"/>
              </a:rPr>
              <a:t>Co-Founder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919472" y="3794760"/>
            <a:ext cx="2487168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Co-founded Tipplr; Founder, Vanbey Services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30+ yrs marketing &amp; BD across Asia</a:t>
            </a:r>
          </a:p>
          <a:p>
            <a:pPr>
              <a:spcAft>
                <a:spcPts val="150"/>
              </a:spcAft>
            </a:pPr>
            <a:r>
              <a:rPr sz="849" b="0" i="0">
                <a:solidFill>
                  <a:srgbClr val="475569"/>
                </a:solidFill>
                <a:latin typeface="Calibri"/>
              </a:rPr>
              <a:t>· Leads GTM &amp; distribution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537960" y="3264408"/>
            <a:ext cx="914400" cy="219456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537960" y="3255264"/>
            <a:ext cx="914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67" b="1" i="0">
                <a:solidFill>
                  <a:srgbClr val="B45309"/>
                </a:solidFill>
                <a:latin typeface="Calibri"/>
              </a:rPr>
              <a:t>TIPPLR EXIT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65760" y="4956048"/>
            <a:ext cx="8641080" cy="0"/>
          </a:xfrm>
          <a:prstGeom prst="roundRect">
            <a:avLst/>
          </a:prstGeom>
          <a:solidFill>
            <a:srgbClr val="FAF7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65760" y="4892040"/>
            <a:ext cx="8595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E8520A"/>
                </a:solidFill>
                <a:latin typeface="Calibri"/>
              </a:rPr>
              <a:t>Three founders built and exited Tipplr together — Rasoi inherits their live ONDC integration.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17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RASOI CAPITAL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8912" y="1188720"/>
            <a:ext cx="80467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540" b="1" i="0">
                <a:solidFill>
                  <a:srgbClr val="0F172A"/>
                </a:solidFill>
                <a:latin typeface="Calibri"/>
              </a:rPr>
              <a:t>The kitchen always pays.</a:t>
            </a:r>
          </a:p>
          <a:p>
            <a:r>
              <a:rPr sz="3540" b="1" i="0">
                <a:solidFill>
                  <a:srgbClr val="E8520A"/>
                </a:solidFill>
                <a:latin typeface="Calibri"/>
              </a:rPr>
              <a:t>Now someone finally lends to it.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3017520"/>
            <a:ext cx="2066543" cy="10515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603504" y="3154680"/>
            <a:ext cx="274320" cy="274320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03504" y="3200400"/>
            <a:ext cx="2743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62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3127248"/>
            <a:ext cx="1508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Working product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3504" y="3520440"/>
            <a:ext cx="1783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Live engine + platform, demoable today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33472" y="3017520"/>
            <a:ext cx="2066543" cy="10515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2779776" y="3154680"/>
            <a:ext cx="274320" cy="274320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779776" y="3200400"/>
            <a:ext cx="2743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62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36391" y="3127248"/>
            <a:ext cx="1508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Regulatory clarity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9776" y="3520440"/>
            <a:ext cx="1783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Two costed paths, ₹10 Cr NOF anchored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809744" y="3017520"/>
            <a:ext cx="2066543" cy="10515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4956048" y="3154680"/>
            <a:ext cx="274320" cy="274320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956048" y="3200400"/>
            <a:ext cx="2743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62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12664" y="3127248"/>
            <a:ext cx="1508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Unfair data moat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56048" y="3520440"/>
            <a:ext cx="1783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Distribution + revenue-pipe control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86016" y="3017520"/>
            <a:ext cx="2066543" cy="10515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7132320" y="3154680"/>
            <a:ext cx="274320" cy="274320"/>
          </a:xfrm>
          <a:prstGeom prst="ellipse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132320" y="3200400"/>
            <a:ext cx="274320" cy="201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062" b="1" i="0">
                <a:solidFill>
                  <a:srgbClr val="FFFFFF"/>
                </a:solidFill>
                <a:latin typeface="Calibri"/>
              </a:rPr>
              <a:t>✓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88936" y="3127248"/>
            <a:ext cx="1508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>
                <a:solidFill>
                  <a:srgbClr val="0F172A"/>
                </a:solidFill>
                <a:latin typeface="Calibri"/>
              </a:rPr>
              <a:t>Asset-backed raise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32320" y="3520440"/>
            <a:ext cx="17830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61" b="0" i="0">
                <a:solidFill>
                  <a:srgbClr val="475569"/>
                </a:solidFill>
                <a:latin typeface="Calibri"/>
              </a:rPr>
              <a:t>~80% in regulated capital + book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200" y="443484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E8520A"/>
                </a:solidFill>
                <a:latin typeface="Calibri"/>
              </a:rPr>
              <a:t>rasoi-capital.vercel.app  —  try it before you decide.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94A3B8"/>
                </a:solidFill>
                <a:latin typeface="Calibri"/>
              </a:rPr>
              <a:t>Nexus AI · Bengaluru · July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BEFORE WE BEGIN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95" b="1" i="0">
                <a:solidFill>
                  <a:srgbClr val="0F172A"/>
                </a:solidFill>
                <a:latin typeface="Calibri"/>
              </a:rPr>
              <a:t>This is not a concept deck.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005840"/>
            <a:ext cx="8412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0" i="0">
                <a:solidFill>
                  <a:srgbClr val="475569"/>
                </a:solidFill>
                <a:latin typeface="Calibri"/>
              </a:rPr>
              <a:t>Everything in the next slides is running in production, right now. Open it on your phone while we talk.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00200"/>
            <a:ext cx="2788920" cy="2286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" y="1600200"/>
            <a:ext cx="2788920" cy="64008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48640" y="1810512"/>
            <a:ext cx="777240" cy="27432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828800"/>
            <a:ext cx="7772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176272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AI Underwriting Engine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697480"/>
            <a:ext cx="245059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6-factor HORECA model scores any outlet in seconds + full Rasoi IQ risk memo.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3566160"/>
            <a:ext cx="24505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E8520A"/>
                </a:solidFill>
                <a:latin typeface="Calibri"/>
              </a:rPr>
              <a:t>rasoi-capital.vercel.app/underwrite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91840" y="1600200"/>
            <a:ext cx="2788920" cy="2286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291840" y="1600200"/>
            <a:ext cx="2788920" cy="64008"/>
          </a:xfrm>
          <a:prstGeom prst="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474720" y="1810512"/>
            <a:ext cx="777240" cy="274320"/>
          </a:xfrm>
          <a:prstGeom prst="roundRect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474720" y="1828800"/>
            <a:ext cx="7772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LIVE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74720" y="2176272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Full Lending Platform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74720" y="2697480"/>
            <a:ext cx="245059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Applications, loan book, virtual-account collections, DPD buckets, analytics. 17-table production DB.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3566160"/>
            <a:ext cx="24505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E8520A"/>
                </a:solidFill>
                <a:latin typeface="Calibri"/>
              </a:rPr>
              <a:t>rasoi-capital.vercel.app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1600200"/>
            <a:ext cx="2788920" cy="22860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17920" y="1600200"/>
            <a:ext cx="2788920" cy="64008"/>
          </a:xfrm>
          <a:prstGeom prst="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400800" y="1810512"/>
            <a:ext cx="777240" cy="274320"/>
          </a:xfrm>
          <a:prstGeom prst="roundRect">
            <a:avLst/>
          </a:prstGeom>
          <a:solidFill>
            <a:srgbClr val="B4530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00800" y="1828800"/>
            <a:ext cx="7772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1" i="0">
                <a:solidFill>
                  <a:srgbClr val="FFFFFF"/>
                </a:solidFill>
                <a:latin typeface="Calibri"/>
              </a:rPr>
              <a:t>DRAFTED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2176272"/>
            <a:ext cx="24688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RBI-Aligned Policy Stack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2697480"/>
            <a:ext cx="2450592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Credit + collection &amp; recovery policy (Fair Practices Code), bureau framework — board-ready.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3566160"/>
            <a:ext cx="24505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>
                <a:solidFill>
                  <a:srgbClr val="E8520A"/>
                </a:solidFill>
                <a:latin typeface="Calibri"/>
              </a:rPr>
              <a:t>Available in data room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65760" y="4160520"/>
            <a:ext cx="8641080" cy="502920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48640" y="4233672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80" b="1" i="0">
                <a:solidFill>
                  <a:srgbClr val="0F172A"/>
                </a:solidFill>
                <a:latin typeface="Calibri"/>
              </a:rPr>
              <a:t>DEMO MOMENT — we underwrite a live restaurant on screen in ~90 seconds. Hold your scepticism until then.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THE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77" b="1" i="0">
                <a:solidFill>
                  <a:srgbClr val="0F172A"/>
                </a:solidFill>
                <a:latin typeface="Calibri"/>
              </a:rPr>
              <a:t>Kitchens run on credit nobody gives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87552"/>
            <a:ext cx="8503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0" i="0">
                <a:solidFill>
                  <a:srgbClr val="475569"/>
                </a:solidFill>
                <a:latin typeface="Calibri"/>
              </a:rPr>
              <a:t>A restaurant earning ₹7 lakh a month — real cash flow, real customers — walks into a bank and gets rejected. Why?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536192"/>
            <a:ext cx="2788920" cy="1874519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548640" y="1737360"/>
            <a:ext cx="438912" cy="438912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819656"/>
            <a:ext cx="438912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16" b="1" i="0">
                <a:solidFill>
                  <a:srgbClr val="FFFFFF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1773936"/>
            <a:ext cx="19659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ITR can't see daily cash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395728"/>
            <a:ext cx="2450592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30–40% of revenue is cash &amp; UPI that filings under-report. Banks score the paperwork, not the business.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536192"/>
            <a:ext cx="2788920" cy="1874519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3474720" y="1737360"/>
            <a:ext cx="438912" cy="438912"/>
          </a:xfrm>
          <a:prstGeom prst="ellipse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474720" y="1819656"/>
            <a:ext cx="438912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16" b="1" i="0">
                <a:solidFill>
                  <a:srgbClr val="FFFFFF"/>
                </a:solidFill>
                <a:latin typeface="Calibri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23360" y="1773936"/>
            <a:ext cx="19659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Generic SME models misfire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395728"/>
            <a:ext cx="2450592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A dhaba and a steel trader get the same scorecard. Margin, seasonality, footfall — invisible.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536192"/>
            <a:ext cx="2788920" cy="1874519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6400800" y="1737360"/>
            <a:ext cx="438912" cy="438912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400800" y="1819656"/>
            <a:ext cx="438912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16" b="1" i="0">
                <a:solidFill>
                  <a:srgbClr val="FFFFFF"/>
                </a:solidFill>
                <a:latin typeface="Calibri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49440" y="1773936"/>
            <a:ext cx="196596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Monthly EMI vs daily income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395728"/>
            <a:ext cx="2450592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0" i="0">
                <a:solidFill>
                  <a:srgbClr val="475569"/>
                </a:solidFill>
                <a:latin typeface="Calibri"/>
              </a:rPr>
              <a:t>HORECA earns daily but repays monthly — one bad week breaks the EMI. Product design manufactures defaults.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" y="3611880"/>
            <a:ext cx="8229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150">
                <a:solidFill>
                  <a:srgbClr val="E8520A"/>
                </a:solidFill>
                <a:latin typeface="Calibri"/>
              </a:rPr>
              <a:t>SO WHERE DO THEY GO?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65760" y="3913632"/>
            <a:ext cx="2084831" cy="86868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502920" y="3986784"/>
            <a:ext cx="1828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24" b="1" i="0">
                <a:solidFill>
                  <a:srgbClr val="B91C1C"/>
                </a:solidFill>
                <a:latin typeface="Calibri"/>
              </a:rPr>
              <a:t>36–48%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4407408"/>
            <a:ext cx="18745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p.a. to informal moneylenders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560320" y="3913632"/>
            <a:ext cx="2084831" cy="86868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2697479" y="3986784"/>
            <a:ext cx="1828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24" b="1" i="0">
                <a:solidFill>
                  <a:srgbClr val="0F172A"/>
                </a:solidFill>
                <a:latin typeface="Calibri"/>
              </a:rPr>
              <a:t>8.5M+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97479" y="4407408"/>
            <a:ext cx="18745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people employed — 2nd largest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754880" y="3913632"/>
            <a:ext cx="2084831" cy="86868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892040" y="3986784"/>
            <a:ext cx="1828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24" b="1" i="0">
                <a:solidFill>
                  <a:srgbClr val="B45309"/>
                </a:solidFill>
                <a:latin typeface="Calibri"/>
              </a:rPr>
              <a:t>~70%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892040" y="4407408"/>
            <a:ext cx="18745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outlets outside formal credit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949440" y="3913632"/>
            <a:ext cx="2084831" cy="868680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7086600" y="3986784"/>
            <a:ext cx="18288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24" b="1" i="0">
                <a:solidFill>
                  <a:srgbClr val="0F766E"/>
                </a:solidFill>
                <a:latin typeface="Calibri"/>
              </a:rPr>
              <a:t>1.9%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86600" y="4407408"/>
            <a:ext cx="18745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of GDP — no dedicated lender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 i="0" spc="200" dirty="0">
                <a:solidFill>
                  <a:srgbClr val="E8520A"/>
                </a:solidFill>
                <a:latin typeface="Calibri"/>
              </a:rPr>
              <a:t>THE DISTRIBUTION MOAT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528382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95" b="1" i="0" dirty="0">
                <a:solidFill>
                  <a:srgbClr val="0F172A"/>
                </a:solidFill>
                <a:latin typeface="Calibri"/>
              </a:rPr>
              <a:t>We're already inside the kitchen.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87552"/>
            <a:ext cx="85039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0" i="0">
                <a:solidFill>
                  <a:srgbClr val="475569"/>
                </a:solidFill>
                <a:latin typeface="Calibri"/>
              </a:rPr>
              <a:t>Three of us built and exited Tipplr — India's ONDC-native restaurant network. Rasoi doesn't acquire customers. It inherits them.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481328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13" b="1" i="0">
                <a:solidFill>
                  <a:srgbClr val="E8520A"/>
                </a:solidFill>
                <a:latin typeface="Calibri"/>
              </a:rPr>
              <a:t>2,00,000+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restaurants already mapped —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menus, GMV, location — via Tipplr + ONDC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1840" y="1481328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13" b="1" i="0">
                <a:solidFill>
                  <a:srgbClr val="15803D"/>
                </a:solidFill>
                <a:latin typeface="Calibri"/>
              </a:rPr>
              <a:t>≈ ₹0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customer acquisition cost —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we're already the platform they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0" y="1481328"/>
            <a:ext cx="27889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13" b="1" i="0">
                <a:solidFill>
                  <a:srgbClr val="0F766E"/>
                </a:solidFill>
                <a:latin typeface="Calibri"/>
              </a:rPr>
              <a:t>3 live channels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ONDC · NRAI + hotels · POS —</a:t>
            </a:r>
          </a:p>
          <a:p>
            <a:r>
              <a:rPr sz="1002" b="0" i="0">
                <a:solidFill>
                  <a:srgbClr val="475569"/>
                </a:solidFill>
                <a:latin typeface="Calibri"/>
              </a:rPr>
              <a:t>relationships, not cold outreach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2542032"/>
            <a:ext cx="2788920" cy="18288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2542032"/>
            <a:ext cx="2788920" cy="64008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30352" y="269748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Distribution expertise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0352" y="3035808"/>
            <a:ext cx="248716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ONDC MSME network, built via Tipplr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2 lakh+ outlets on rails we own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NRAI + hotel-association warm intros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New outlets onboard via our channels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91840" y="2542032"/>
            <a:ext cx="2788920" cy="18288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291840" y="2542032"/>
            <a:ext cx="2788920" cy="64008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456432" y="269748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Technical expertise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56432" y="3035808"/>
            <a:ext cx="248716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Live engine — score in 90 seconds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Bank + aggregator reconciliation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Rasoi IQ credit memo every decision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Digital-exhaust pre-score, pre-document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2542032"/>
            <a:ext cx="2788920" cy="18288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17920" y="2542032"/>
            <a:ext cx="2788920" cy="64008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382512" y="2697480"/>
            <a:ext cx="24688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Collection expertise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82512" y="3035808"/>
            <a:ext cx="2487168" cy="129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Regulated virtual account at source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EMI deducted Friday, before payout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Structural repayment, not behavioural</a:t>
            </a:r>
          </a:p>
          <a:p>
            <a:pPr>
              <a:spcAft>
                <a:spcPts val="250"/>
              </a:spcAft>
            </a:pPr>
            <a:r>
              <a:rPr sz="979" b="0" i="0">
                <a:solidFill>
                  <a:srgbClr val="475569"/>
                </a:solidFill>
                <a:latin typeface="Calibri"/>
              </a:rPr>
              <a:t>— Petoo + banking DNA in the team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65760" y="4526280"/>
            <a:ext cx="8641080" cy="384048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93192" y="4558464"/>
            <a:ext cx="8613648" cy="264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21" b="1" i="0" dirty="0">
                <a:solidFill>
                  <a:srgbClr val="0F172A"/>
                </a:solidFill>
                <a:latin typeface="Calibri"/>
              </a:rPr>
              <a:t>Any NBFC can copy a scoring model. None can copy years of ONDC integration, 2 lakh+ mapped outlets, and the associations we already hold.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THE 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77" b="1" i="0">
                <a:solidFill>
                  <a:srgbClr val="0F172A"/>
                </a:solidFill>
                <a:latin typeface="Calibri"/>
              </a:rPr>
              <a:t>3rd-largest food market on Earth by 2028.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2117477"/>
            <a:ext cx="566928" cy="1540122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29768" y="1788293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0F172A"/>
                </a:solidFill>
                <a:latin typeface="Calibri"/>
              </a:rPr>
              <a:t>5.69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768" y="374903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475569"/>
                </a:solidFill>
                <a:latin typeface="Calibri"/>
              </a:rPr>
              <a:t>FY24</a:t>
            </a:r>
          </a:p>
        </p:txBody>
      </p:sp>
      <p:sp>
        <p:nvSpPr>
          <p:cNvPr id="7" name="Rectangle 6"/>
          <p:cNvSpPr/>
          <p:nvPr/>
        </p:nvSpPr>
        <p:spPr>
          <a:xfrm>
            <a:off x="1280160" y="1992968"/>
            <a:ext cx="566928" cy="1664631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07007" y="1663784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0F172A"/>
                </a:solidFill>
                <a:latin typeface="Calibri"/>
              </a:rPr>
              <a:t>6.15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7007" y="374903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475569"/>
                </a:solidFill>
                <a:latin typeface="Calibri"/>
              </a:rPr>
              <a:t>FY25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57400" y="1857632"/>
            <a:ext cx="566928" cy="1799967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984248" y="1528448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0F172A"/>
                </a:solidFill>
                <a:latin typeface="Calibri"/>
              </a:rPr>
              <a:t>6.65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84248" y="374903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475569"/>
                </a:solidFill>
                <a:latin typeface="Calibri"/>
              </a:rPr>
              <a:t>FY26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34640" y="1711469"/>
            <a:ext cx="566928" cy="194613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761488" y="1382285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0F172A"/>
                </a:solidFill>
                <a:latin typeface="Calibri"/>
              </a:rPr>
              <a:t>7.19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61488" y="374903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475569"/>
                </a:solidFill>
                <a:latin typeface="Calibri"/>
              </a:rPr>
              <a:t>FY27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11880" y="1554480"/>
            <a:ext cx="566928" cy="2103120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538728" y="1225296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62" b="1" i="0">
                <a:solidFill>
                  <a:srgbClr val="0F172A"/>
                </a:solidFill>
                <a:latin typeface="Calibri"/>
              </a:rPr>
              <a:t>7.77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38728" y="374903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44" b="0" i="0">
                <a:solidFill>
                  <a:srgbClr val="475569"/>
                </a:solidFill>
                <a:latin typeface="Calibri"/>
              </a:rPr>
              <a:t>FY28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411480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94A3B8"/>
                </a:solidFill>
                <a:latin typeface="Calibri"/>
              </a:rPr>
              <a:t>₹ lakh crore · Indian food services · NRAI IFSR 2024 · 8.1% CAGR, organised 13.2%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51960" y="1463040"/>
            <a:ext cx="4297680" cy="960120"/>
          </a:xfrm>
          <a:prstGeom prst="roundRect">
            <a:avLst/>
          </a:prstGeom>
          <a:solidFill>
            <a:srgbClr val="FF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389120" y="1554480"/>
            <a:ext cx="40690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20">
                <a:solidFill>
                  <a:srgbClr val="E8520A"/>
                </a:solidFill>
                <a:latin typeface="Calibri"/>
              </a:rPr>
              <a:t>TAM — HORECA credit demand</a:t>
            </a:r>
          </a:p>
          <a:p>
            <a:r>
              <a:rPr sz="1888" b="1" i="0">
                <a:solidFill>
                  <a:srgbClr val="0F172A"/>
                </a:solidFill>
                <a:latin typeface="Calibri"/>
              </a:rPr>
              <a:t>₹95,000+ Cr</a:t>
            </a:r>
          </a:p>
          <a:p>
            <a:r>
              <a:rPr sz="885" b="0" i="0">
                <a:solidFill>
                  <a:srgbClr val="475569"/>
                </a:solidFill>
                <a:latin typeface="Calibri"/>
              </a:rPr>
              <a:t>Working-capital + expansion demand across 14M+ outlets (≈12% of GMV)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0" y="2578608"/>
            <a:ext cx="3977639" cy="960120"/>
          </a:xfrm>
          <a:prstGeom prst="roundRect">
            <a:avLst/>
          </a:prstGeom>
          <a:solidFill>
            <a:srgbClr val="FDE8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754880" y="2670048"/>
            <a:ext cx="3657599" cy="673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20" dirty="0">
                <a:solidFill>
                  <a:srgbClr val="E8520A"/>
                </a:solidFill>
                <a:latin typeface="Calibri"/>
              </a:rPr>
              <a:t>SAM — organized, metro+T1</a:t>
            </a:r>
          </a:p>
          <a:p>
            <a:r>
              <a:rPr sz="1888" b="1" i="0" dirty="0">
                <a:solidFill>
                  <a:srgbClr val="0F172A"/>
                </a:solidFill>
                <a:latin typeface="Calibri"/>
              </a:rPr>
              <a:t>₹28,000 Cr</a:t>
            </a:r>
          </a:p>
          <a:p>
            <a:r>
              <a:rPr sz="885" b="0" i="0" dirty="0">
                <a:solidFill>
                  <a:srgbClr val="475569"/>
                </a:solidFill>
                <a:latin typeface="Calibri"/>
              </a:rPr>
              <a:t>Customer-facing outlets in top-20 cities with digital payment trails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983480" y="3694176"/>
            <a:ext cx="3566159" cy="960120"/>
          </a:xfrm>
          <a:prstGeom prst="round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166360" y="3785615"/>
            <a:ext cx="3246119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1" i="0" spc="120">
                <a:solidFill>
                  <a:srgbClr val="FFFFFF"/>
                </a:solidFill>
                <a:latin typeface="Calibri"/>
              </a:rPr>
              <a:t>SOM — 3-year target</a:t>
            </a:r>
          </a:p>
          <a:p>
            <a:r>
              <a:rPr sz="1888" b="1" i="0">
                <a:solidFill>
                  <a:srgbClr val="FFFFFF"/>
                </a:solidFill>
                <a:latin typeface="Calibri"/>
              </a:rPr>
              <a:t>₹1,700 Cr AUM</a:t>
            </a:r>
          </a:p>
          <a:p>
            <a:r>
              <a:rPr sz="885" b="0" i="0">
                <a:solidFill>
                  <a:srgbClr val="FFFFFF"/>
                </a:solidFill>
                <a:latin typeface="Calibri"/>
              </a:rPr>
              <a:t>~26,000 active loans (₹5–10L avg) — 0.2% of outlets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THE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77" b="1" i="0">
                <a:solidFill>
                  <a:srgbClr val="0F172A"/>
                </a:solidFill>
                <a:latin typeface="Calibri"/>
              </a:rPr>
              <a:t>Built around how a kitchen actually earns.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5760" y="1325880"/>
            <a:ext cx="2788920" cy="3200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65760" y="1325880"/>
            <a:ext cx="2788920" cy="82296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566928" y="1600200"/>
            <a:ext cx="502920" cy="502920"/>
          </a:xfrm>
          <a:prstGeom prst="ellipse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66928" y="1700784"/>
            <a:ext cx="50292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34" b="1" i="0">
                <a:solidFill>
                  <a:srgbClr val="FFFFFF"/>
                </a:solidFill>
                <a:latin typeface="Calibri"/>
              </a:rPr>
              <a:t>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2402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AI that sees the business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34640"/>
            <a:ext cx="24688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6-factor HORECA scoring — margin, growth, sales, location, ambience, bureau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Rasoi IQ writes an auditable credit memo for every decision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FSA field force captures what no API can: footfall, hygiene, seating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1325880"/>
            <a:ext cx="2788920" cy="3200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291840" y="1325880"/>
            <a:ext cx="2788920" cy="82296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3493008" y="1600200"/>
            <a:ext cx="502920" cy="502920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93008" y="1700784"/>
            <a:ext cx="50292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34" b="1" i="0">
                <a:solidFill>
                  <a:srgbClr val="FFFFFF"/>
                </a:solidFill>
                <a:latin typeface="Calibri"/>
              </a:rPr>
              <a:t>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2402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Collection at the 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2834640"/>
            <a:ext cx="24688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Regulated virtual account intercepts Swiggy/Zomato settlements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EMI auto-deducted before the borrower is paid; rest swept to outlet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Miss a day? Recoup any day that month — bureau sees monthly total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325880"/>
            <a:ext cx="2788920" cy="32004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6217920" y="1325880"/>
            <a:ext cx="2788920" cy="82296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419088" y="1600200"/>
            <a:ext cx="502920" cy="502920"/>
          </a:xfrm>
          <a:prstGeom prst="ellipse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19088" y="1700784"/>
            <a:ext cx="502920" cy="2926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34" b="1" i="0">
                <a:solidFill>
                  <a:srgbClr val="FFFFFF"/>
                </a:solidFill>
                <a:latin typeface="Calibri"/>
              </a:rPr>
              <a:t>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2240280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534" b="1" i="0">
                <a:solidFill>
                  <a:srgbClr val="0F172A"/>
                </a:solidFill>
                <a:latin typeface="Calibri"/>
              </a:rPr>
              <a:t>Collections built for dignity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2834640"/>
            <a:ext cx="24688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5-bucket framework (Clean → NPA) under RBI Fair Practices Code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Weekly collection every Friday; clean payers earn better terms</a:t>
            </a:r>
          </a:p>
          <a:p>
            <a:pPr>
              <a:spcAft>
                <a:spcPts val="600"/>
              </a:spcAft>
            </a:pPr>
            <a:r>
              <a:rPr sz="1038" b="0" i="0">
                <a:solidFill>
                  <a:srgbClr val="475569"/>
                </a:solidFill>
                <a:latin typeface="Calibri"/>
              </a:rPr>
              <a:t>— Escalation proportional to DPD — relationship first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56032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PRODUCT · AI UNDERWRITING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75488"/>
            <a:ext cx="8412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68" b="1" i="0">
                <a:solidFill>
                  <a:srgbClr val="0F172A"/>
                </a:solidFill>
                <a:latin typeface="Calibri"/>
              </a:rPr>
              <a:t>Six factors. One score. Full explanation.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097280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0" i="0">
                <a:solidFill>
                  <a:srgbClr val="475569"/>
                </a:solidFill>
                <a:latin typeface="Calibri"/>
              </a:rPr>
              <a:t>We reconcile bank + aggregator data and score the agreement — not the claim.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6002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Outlet Margin</a:t>
            </a:r>
          </a:p>
        </p:txBody>
      </p:sp>
      <p:sp>
        <p:nvSpPr>
          <p:cNvPr id="6" name="Rectangle 5"/>
          <p:cNvSpPr/>
          <p:nvPr/>
        </p:nvSpPr>
        <p:spPr>
          <a:xfrm>
            <a:off x="1965960" y="1627632"/>
            <a:ext cx="2743200" cy="219456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818888" y="158191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E8520A"/>
                </a:solidFill>
                <a:latin typeface="Calibri"/>
              </a:rPr>
              <a:t>30%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74519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Menu-category matrix (A–D): premium 35% → value 24%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9666" y="2139696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 dirty="0">
                <a:solidFill>
                  <a:srgbClr val="0F172A"/>
                </a:solidFill>
                <a:latin typeface="Calibri"/>
              </a:rPr>
              <a:t>Q-Q Revenue Growth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91106" y="2169730"/>
            <a:ext cx="2743200" cy="219456"/>
          </a:xfrm>
          <a:prstGeom prst="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818888" y="213055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E8520A"/>
                </a:solidFill>
                <a:latin typeface="Calibri"/>
              </a:rPr>
              <a:t>30%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242316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Bank statements + Swiggy/Zomato payout trails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269748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Avg Monthly Sales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65960" y="2724912"/>
            <a:ext cx="1828800" cy="219456"/>
          </a:xfrm>
          <a:prstGeom prst="rect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904488" y="267919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0F766E"/>
                </a:solidFill>
                <a:latin typeface="Calibri"/>
              </a:rPr>
              <a:t>20%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297180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3-month verified average across ALL accounts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5760" y="324612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Location Type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965960" y="3273552"/>
            <a:ext cx="914400" cy="219456"/>
          </a:xfrm>
          <a:prstGeom prst="rect">
            <a:avLst/>
          </a:prstGeom>
          <a:solidFill>
            <a:srgbClr val="6D28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2990088" y="322783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6D28D9"/>
                </a:solidFill>
                <a:latin typeface="Calibri"/>
              </a:rPr>
              <a:t>10%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" y="352044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FSA geo-tag: IT park / mall / high street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" y="37947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Ambience Score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965960" y="3822192"/>
            <a:ext cx="457200" cy="219456"/>
          </a:xfrm>
          <a:prstGeom prst="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532888" y="377647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94A3B8"/>
                </a:solidFill>
                <a:latin typeface="Calibri"/>
              </a:rPr>
              <a:t>5%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760" y="406908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FSA field visit — décor, seating, hygiene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" y="434340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56" b="1" i="0">
                <a:solidFill>
                  <a:srgbClr val="0F172A"/>
                </a:solidFill>
                <a:latin typeface="Calibri"/>
              </a:rPr>
              <a:t>CIBIL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965960" y="4370832"/>
            <a:ext cx="457200" cy="219456"/>
          </a:xfrm>
          <a:prstGeom prst="rect">
            <a:avLst/>
          </a:prstGeom>
          <a:solidFill>
            <a:srgbClr val="94A3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2532888" y="4325112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16" b="1" i="0">
                <a:solidFill>
                  <a:srgbClr val="94A3B8"/>
                </a:solidFill>
                <a:latin typeface="Calibri"/>
              </a:rPr>
              <a:t>5%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760" y="4617720"/>
            <a:ext cx="54864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0">
                <a:solidFill>
                  <a:srgbClr val="475569"/>
                </a:solidFill>
                <a:latin typeface="Calibri"/>
              </a:rPr>
              <a:t>Bureau pull — deliberately smallest weight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172200" y="1572768"/>
            <a:ext cx="2606040" cy="3063240"/>
          </a:xfrm>
          <a:prstGeom prst="round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304788" y="2046025"/>
            <a:ext cx="2606040" cy="1693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 spc="100" dirty="0">
                <a:solidFill>
                  <a:srgbClr val="B8C0CC"/>
                </a:solidFill>
                <a:latin typeface="Calibri"/>
              </a:rPr>
              <a:t>SCORE 1–5 → BUCKET</a:t>
            </a:r>
          </a:p>
          <a:p>
            <a:pPr>
              <a:spcBef>
                <a:spcPts val="1100"/>
              </a:spcBef>
            </a:pPr>
            <a:r>
              <a:rPr sz="1416" b="1" i="0" dirty="0">
                <a:solidFill>
                  <a:srgbClr val="86EFAC"/>
                </a:solidFill>
                <a:latin typeface="Calibri"/>
              </a:rPr>
              <a:t>G — Auto-approve · 18%</a:t>
            </a:r>
          </a:p>
          <a:p>
            <a:pPr>
              <a:spcBef>
                <a:spcPts val="1100"/>
              </a:spcBef>
            </a:pPr>
            <a:r>
              <a:rPr sz="1416" b="1" i="0" dirty="0">
                <a:solidFill>
                  <a:srgbClr val="FDBA8C"/>
                </a:solidFill>
                <a:latin typeface="Calibri"/>
              </a:rPr>
              <a:t>C — Conditional · 19–20%</a:t>
            </a:r>
          </a:p>
          <a:p>
            <a:pPr>
              <a:spcBef>
                <a:spcPts val="1100"/>
              </a:spcBef>
            </a:pPr>
            <a:r>
              <a:rPr sz="1416" b="1" i="0" dirty="0">
                <a:solidFill>
                  <a:srgbClr val="FCA5A5"/>
                </a:solidFill>
                <a:latin typeface="Calibri"/>
              </a:rPr>
              <a:t>P — Manual / reject</a:t>
            </a:r>
          </a:p>
          <a:p>
            <a:pPr>
              <a:spcBef>
                <a:spcPts val="1400"/>
              </a:spcBef>
            </a:pPr>
            <a:r>
              <a:rPr sz="1180" b="0" i="0" dirty="0">
                <a:solidFill>
                  <a:srgbClr val="FFFFFF"/>
                </a:solidFill>
                <a:latin typeface="Calibri"/>
              </a:rPr>
              <a:t>+ </a:t>
            </a:r>
            <a:r>
              <a:rPr sz="1180" b="0" i="0" dirty="0" err="1">
                <a:solidFill>
                  <a:srgbClr val="FFFFFF"/>
                </a:solidFill>
                <a:latin typeface="Calibri"/>
              </a:rPr>
              <a:t>Rasoi</a:t>
            </a:r>
            <a:r>
              <a:rPr sz="1180" b="0" i="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IN" sz="1180" dirty="0">
                <a:solidFill>
                  <a:srgbClr val="FFFFFF"/>
                </a:solidFill>
                <a:latin typeface="Calibri"/>
              </a:rPr>
              <a:t>AI</a:t>
            </a:r>
            <a:r>
              <a:rPr sz="1180" b="0" i="0" dirty="0">
                <a:solidFill>
                  <a:srgbClr val="FFFFFF"/>
                </a:solidFill>
                <a:latin typeface="Calibri"/>
              </a:rPr>
              <a:t> credit memo on every run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0" y="256032"/>
            <a:ext cx="2743200" cy="365760"/>
          </a:xfrm>
          <a:prstGeom prst="round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0" y="320040"/>
            <a:ext cx="274320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80" b="1" i="0">
                <a:solidFill>
                  <a:srgbClr val="FFFFFF"/>
                </a:solidFill>
                <a:latin typeface="Calibri"/>
              </a:rPr>
              <a:t>LIVE DEMO — 90 SECONDS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8412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77" b="1" i="0">
                <a:solidFill>
                  <a:srgbClr val="0F172A"/>
                </a:solidFill>
                <a:latin typeface="Calibri"/>
              </a:rPr>
              <a:t>Let's underwrite a real restaurant. Right now.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325880"/>
            <a:ext cx="8412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16" b="1" i="0">
                <a:solidFill>
                  <a:srgbClr val="E8520A"/>
                </a:solidFill>
                <a:latin typeface="Calibri"/>
              </a:rPr>
              <a:t>rasoi-capital.vercel.app/underwrite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828800"/>
            <a:ext cx="3474720" cy="265176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1965960"/>
            <a:ext cx="3108960" cy="1593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 spc="120" dirty="0">
                <a:solidFill>
                  <a:schemeClr val="tx2"/>
                </a:solidFill>
                <a:latin typeface="Calibri"/>
              </a:rPr>
              <a:t>WE TYPE  (investor picks the numbers)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Outlet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Green Leaf Cafe, Bengaluru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Category / Location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B — Mid-premium · High street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Avg monthly sales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₹7,00,000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Q-Q growth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12%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CIBIL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740</a:t>
            </a:r>
          </a:p>
          <a:p>
            <a:pPr>
              <a:spcBef>
                <a:spcPts val="500"/>
              </a:spcBef>
            </a:pPr>
            <a:r>
              <a:rPr sz="1002" b="0" i="0" dirty="0">
                <a:solidFill>
                  <a:srgbClr val="475569"/>
                </a:solidFill>
                <a:latin typeface="Calibri"/>
              </a:rPr>
              <a:t>Ambience (FSA)   </a:t>
            </a:r>
            <a:r>
              <a:rPr sz="1062" b="1" i="0" dirty="0">
                <a:solidFill>
                  <a:srgbClr val="0F172A"/>
                </a:solidFill>
                <a:latin typeface="Calibri"/>
              </a:rPr>
              <a:t>3 positive · 0 flags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279392" y="3017520"/>
            <a:ext cx="502920" cy="320040"/>
          </a:xfrm>
          <a:prstGeom prst="rightArrow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937760" y="1828800"/>
            <a:ext cx="3520440" cy="2651760"/>
          </a:xfrm>
          <a:prstGeom prst="roundRect">
            <a:avLst/>
          </a:prstGeom>
          <a:solidFill>
            <a:srgbClr val="0F17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120640" y="1965960"/>
            <a:ext cx="3200400" cy="246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1" i="0" spc="120">
                <a:solidFill>
                  <a:srgbClr val="FDBA8C"/>
                </a:solidFill>
                <a:latin typeface="Calibri"/>
              </a:rPr>
              <a:t>THE ENGINE RETURNS  (~2 seconds)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Composite score   </a:t>
            </a:r>
            <a:r>
              <a:rPr sz="1062" b="1" i="0">
                <a:solidFill>
                  <a:srgbClr val="FFFFFF"/>
                </a:solidFill>
                <a:latin typeface="Calibri"/>
              </a:rPr>
              <a:t>4.05 / 5.00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Bucket / decision   </a:t>
            </a:r>
            <a:r>
              <a:rPr sz="1062" b="1" i="0">
                <a:solidFill>
                  <a:srgbClr val="15803D"/>
                </a:solidFill>
                <a:latin typeface="Calibri"/>
              </a:rPr>
              <a:t>G — Auto-approve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Rate / fee   </a:t>
            </a:r>
            <a:r>
              <a:rPr sz="1062" b="1" i="0">
                <a:solidFill>
                  <a:srgbClr val="FFFFFF"/>
                </a:solidFill>
                <a:latin typeface="Calibri"/>
              </a:rPr>
              <a:t>19% p.a. · 2.5% PF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Loan (Cycle-1 cap)   </a:t>
            </a:r>
            <a:r>
              <a:rPr sz="1062" b="1" i="0">
                <a:solidFill>
                  <a:srgbClr val="FFFFFF"/>
                </a:solidFill>
                <a:latin typeface="Calibri"/>
              </a:rPr>
              <a:t>₹7,00,000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Weekly EMI   </a:t>
            </a:r>
            <a:r>
              <a:rPr sz="1062" b="1" i="0">
                <a:solidFill>
                  <a:srgbClr val="FDBA8C"/>
                </a:solidFill>
                <a:latin typeface="Calibri"/>
              </a:rPr>
              <a:t>≈ ₹24,500/week at source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+ Rasoi IQ memo   </a:t>
            </a:r>
            <a:r>
              <a:rPr sz="1062" b="1" i="0">
                <a:solidFill>
                  <a:srgbClr val="86EFAC"/>
                </a:solidFill>
                <a:latin typeface="Calibri"/>
              </a:rPr>
              <a:t>clean file · TRUSTED (DIS 91)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Collateral   </a:t>
            </a:r>
            <a:r>
              <a:rPr sz="1002" b="1" i="0">
                <a:solidFill>
                  <a:srgbClr val="86EFAC"/>
                </a:solidFill>
                <a:latin typeface="Calibri"/>
              </a:rPr>
              <a:t>Required</a:t>
            </a:r>
          </a:p>
          <a:p>
            <a:pPr>
              <a:spcBef>
                <a:spcPts val="500"/>
              </a:spcBef>
            </a:pPr>
            <a:r>
              <a:rPr sz="1002" b="0" i="0">
                <a:solidFill>
                  <a:srgbClr val="B8C0CC"/>
                </a:solidFill>
                <a:latin typeface="Calibri"/>
              </a:rPr>
              <a:t>PDC   </a:t>
            </a:r>
            <a:r>
              <a:rPr sz="1002" b="1" i="0">
                <a:solidFill>
                  <a:srgbClr val="86EFAC"/>
                </a:solidFill>
                <a:latin typeface="Calibri"/>
              </a:rPr>
              <a:t>Required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617720"/>
            <a:ext cx="7772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02" b="0" i="1">
                <a:solidFill>
                  <a:srgbClr val="94A3B8"/>
                </a:solidFill>
                <a:latin typeface="Calibri"/>
              </a:rPr>
              <a:t>Every number on the right is computed live in our production database — not a mock-up.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201168"/>
            <a:ext cx="8229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44" b="1" i="0" spc="200">
                <a:solidFill>
                  <a:srgbClr val="E8520A"/>
                </a:solidFill>
                <a:latin typeface="Calibri"/>
              </a:rPr>
              <a:t>PRODUCT · COLLECTIONS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7472" y="411480"/>
            <a:ext cx="85039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42" b="1" i="0">
                <a:solidFill>
                  <a:srgbClr val="0F172A"/>
                </a:solidFill>
                <a:latin typeface="Calibri"/>
              </a:rPr>
              <a:t>We collect at the source — before the borrower is paid.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32688"/>
            <a:ext cx="8412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180" b="0" i="0">
                <a:solidFill>
                  <a:srgbClr val="475569"/>
                </a:solidFill>
                <a:latin typeface="Calibri"/>
              </a:rPr>
              <a:t>A regulated virtual account intercepts aggregator settlements every Friday. Repayment becomes structural, not behavioural.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691640"/>
            <a:ext cx="1828800" cy="8686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66928" y="1801368"/>
            <a:ext cx="1609344" cy="65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 dirty="0">
                <a:solidFill>
                  <a:srgbClr val="0F172A"/>
                </a:solidFill>
                <a:latin typeface="Calibri"/>
              </a:rPr>
              <a:t>Swiggy · Zomato</a:t>
            </a:r>
            <a:endParaRPr lang="en-IN" sz="1238" b="1" i="0" dirty="0">
              <a:solidFill>
                <a:srgbClr val="0F172A"/>
              </a:solidFill>
              <a:latin typeface="Calibri"/>
            </a:endParaRPr>
          </a:p>
          <a:p>
            <a:r>
              <a:rPr lang="en-IN" sz="1238" b="1" dirty="0">
                <a:solidFill>
                  <a:srgbClr val="0F172A"/>
                </a:solidFill>
                <a:latin typeface="Calibri"/>
              </a:rPr>
              <a:t> </a:t>
            </a:r>
            <a:endParaRPr sz="1238" b="1" i="0" dirty="0">
              <a:solidFill>
                <a:srgbClr val="0F172A"/>
              </a:solidFill>
              <a:latin typeface="Calibri"/>
            </a:endParaRPr>
          </a:p>
          <a:p>
            <a:r>
              <a:rPr sz="1200" b="1" i="0" dirty="0">
                <a:latin typeface="Calibri"/>
              </a:rPr>
              <a:t>weekly settlement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77440" y="1993392"/>
            <a:ext cx="457200" cy="274320"/>
          </a:xfrm>
          <a:prstGeom prst="rightArrow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926080" y="1572768"/>
            <a:ext cx="2468880" cy="1097280"/>
          </a:xfrm>
          <a:prstGeom prst="roundRect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35808" y="1682495"/>
            <a:ext cx="2249424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FFFFFF"/>
                </a:solidFill>
                <a:latin typeface="Calibri"/>
              </a:rPr>
              <a:t>REGULATED</a:t>
            </a:r>
          </a:p>
          <a:p>
            <a:r>
              <a:rPr sz="944" b="0" i="0">
                <a:solidFill>
                  <a:srgbClr val="FDE8D8"/>
                </a:solidFill>
                <a:latin typeface="Calibri"/>
              </a:rPr>
              <a:t>virtual account — every Friday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486400" y="1783080"/>
            <a:ext cx="457200" cy="274320"/>
          </a:xfrm>
          <a:prstGeom prst="rightArrow">
            <a:avLst/>
          </a:prstGeom>
          <a:solidFill>
            <a:srgbClr val="1580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ight Arrow 10"/>
          <p:cNvSpPr/>
          <p:nvPr/>
        </p:nvSpPr>
        <p:spPr>
          <a:xfrm>
            <a:off x="5486400" y="2286000"/>
            <a:ext cx="457200" cy="274320"/>
          </a:xfrm>
          <a:prstGeom prst="rightArrow">
            <a:avLst/>
          </a:prstGeom>
          <a:solidFill>
            <a:srgbClr val="0F76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035040" y="1572768"/>
            <a:ext cx="2651760" cy="566928"/>
          </a:xfrm>
          <a:prstGeom prst="roundRect">
            <a:avLst/>
          </a:prstGeom>
          <a:solidFill>
            <a:srgbClr val="F0FDF4"/>
          </a:solidFill>
          <a:ln w="9525">
            <a:solidFill>
              <a:srgbClr val="1580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144768" y="1682495"/>
            <a:ext cx="243230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15803D"/>
                </a:solidFill>
                <a:latin typeface="Calibri"/>
              </a:rPr>
              <a:t>EMI → Rasoi first</a:t>
            </a:r>
          </a:p>
          <a:p>
            <a:r>
              <a:rPr sz="944" b="0" i="0">
                <a:solidFill>
                  <a:srgbClr val="475569"/>
                </a:solidFill>
                <a:latin typeface="Calibri"/>
              </a:rPr>
              <a:t>deducted at source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035040" y="2212848"/>
            <a:ext cx="2651760" cy="566928"/>
          </a:xfrm>
          <a:prstGeom prst="roundRect">
            <a:avLst/>
          </a:prstGeom>
          <a:solidFill>
            <a:srgbClr val="F8FAFC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144768" y="2322576"/>
            <a:ext cx="2432304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38" b="1" i="0">
                <a:solidFill>
                  <a:srgbClr val="0F172A"/>
                </a:solidFill>
                <a:latin typeface="Calibri"/>
              </a:rPr>
              <a:t>Remainder → outlet</a:t>
            </a:r>
          </a:p>
          <a:p>
            <a:r>
              <a:rPr sz="944" b="0" i="0">
                <a:solidFill>
                  <a:srgbClr val="475569"/>
                </a:solidFill>
                <a:latin typeface="Calibri"/>
              </a:rPr>
              <a:t>swept same 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5760" y="3063240"/>
            <a:ext cx="2066543" cy="15544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512064" y="3200400"/>
            <a:ext cx="329184" cy="329184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12064" y="3255264"/>
            <a:ext cx="329184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8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" y="3182112"/>
            <a:ext cx="1417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172A"/>
                </a:solidFill>
                <a:latin typeface="Calibri"/>
              </a:rPr>
              <a:t>Collected before it can be spent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2064" y="3794760"/>
            <a:ext cx="17830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No forgetting, no overdraft, no deprioritising — taken at the source of funds.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42032" y="3063240"/>
            <a:ext cx="2066543" cy="15544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2688336" y="3200400"/>
            <a:ext cx="329184" cy="329184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688336" y="3255264"/>
            <a:ext cx="329184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8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108960" y="3182112"/>
            <a:ext cx="1417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172A"/>
                </a:solidFill>
                <a:latin typeface="Calibri"/>
              </a:rPr>
              <a:t>Regulated escrow rails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88336" y="3794760"/>
            <a:ext cx="17830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Same rails Mahindra Finance, IIFL, Oxyzo use — RBI/SEBI-aligned, ISO 27001.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718304" y="3063240"/>
            <a:ext cx="2066543" cy="15544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4864608" y="3200400"/>
            <a:ext cx="329184" cy="329184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864608" y="3255264"/>
            <a:ext cx="329184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8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85232" y="3182112"/>
            <a:ext cx="1417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172A"/>
                </a:solidFill>
                <a:latin typeface="Calibri"/>
              </a:rPr>
              <a:t>Collection cost collapses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864608" y="3794760"/>
            <a:ext cx="17830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No field collection or bounce cycles on the performing book — opex ≈ a bank transfer.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894576" y="3063240"/>
            <a:ext cx="2066543" cy="155448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2E8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7040880" y="3200400"/>
            <a:ext cx="329184" cy="329184"/>
          </a:xfrm>
          <a:prstGeom prst="ellipse">
            <a:avLst/>
          </a:prstGeom>
          <a:solidFill>
            <a:srgbClr val="E852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7040880" y="3255264"/>
            <a:ext cx="329184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8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61504" y="3182112"/>
            <a:ext cx="14173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62" b="1" i="0">
                <a:solidFill>
                  <a:srgbClr val="0F172A"/>
                </a:solidFill>
                <a:latin typeface="Calibri"/>
              </a:rPr>
              <a:t>Lower loss → cheaper loans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40880" y="3794760"/>
            <a:ext cx="178308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885" b="0" i="0">
                <a:solidFill>
                  <a:srgbClr val="475569"/>
                </a:solidFill>
                <a:latin typeface="Calibri"/>
              </a:rPr>
              <a:t>At-source collection cuts expected loss — approve outlets banks reject, below informal rates.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641080" y="4846320"/>
            <a:ext cx="3657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44" b="0" i="0">
                <a:solidFill>
                  <a:srgbClr val="94A3B8"/>
                </a:solidFill>
                <a:latin typeface="Calibr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2255</Words>
  <Application>Microsoft Office PowerPoint</Application>
  <PresentationFormat>On-screen Show (16:9)</PresentationFormat>
  <Paragraphs>426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Goverdhan MD</cp:lastModifiedBy>
  <cp:revision>7</cp:revision>
  <dcterms:created xsi:type="dcterms:W3CDTF">2013-01-27T09:14:16Z</dcterms:created>
  <dcterms:modified xsi:type="dcterms:W3CDTF">2026-07-25T08:45:03Z</dcterms:modified>
  <cp:category/>
</cp:coreProperties>
</file>